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20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99" r:id="rId11"/>
    <p:sldId id="300" r:id="rId12"/>
    <p:sldId id="306" r:id="rId13"/>
    <p:sldId id="301" r:id="rId14"/>
    <p:sldId id="303" r:id="rId15"/>
    <p:sldId id="304" r:id="rId16"/>
    <p:sldId id="263" r:id="rId17"/>
    <p:sldId id="264" r:id="rId18"/>
    <p:sldId id="265" r:id="rId19"/>
  </p:sldIdLst>
  <p:sldSz cx="9144000" cy="5143500" type="screen16x9"/>
  <p:notesSz cx="6858000" cy="9144000"/>
  <p:embeddedFontLst>
    <p:embeddedFont>
      <p:font typeface="Roboto" panose="020B0604020202020204" charset="0"/>
      <p:regular r:id="rId21"/>
      <p:bold r:id="rId22"/>
      <p:italic r:id="rId23"/>
      <p:boldItalic r:id="rId24"/>
    </p:embeddedFont>
    <p:embeddedFont>
      <p:font typeface="Roboto Medium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0F13CB-E5DC-468A-9DF4-0921273EC861}">
  <a:tblStyle styleId="{CE0F13CB-E5DC-468A-9DF4-0921273EC8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120" y="186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{CE0F13CB-E5DC-468A-9DF4-0921273EC861}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{CE0F13CB-E5DC-468A-9DF4-0921273EC861}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bekhterev/OTUS_DB-2025/blob/main/HW5/sql/PROCEDURE_dic.Products_add.sql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bekhterev/OTUS_DB-2025/blob/main/HW5/sql/PROCEDURE_data_Cheque_add.sql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bekhterev/OTUS_DB-2025/blob/main/HW4/k8s/db.yaml" TargetMode="External"/><Relationship Id="rId7" Type="http://schemas.openxmlformats.org/officeDocument/2006/relationships/hyperlink" Target="https://github.com/sbekhterev/OTUS_DB-2025/blob/main/HW4/k8s/dbi-pvc.ya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sbekhterev/OTUS_DB-2025/blob/main/HW4/k8s/dbi-pv.yaml" TargetMode="External"/><Relationship Id="rId5" Type="http://schemas.openxmlformats.org/officeDocument/2006/relationships/hyperlink" Target="https://github.com/sbekhterev/OTUS_DB-2025/blob/main/HW4/k8s/db-pvc.yaml" TargetMode="External"/><Relationship Id="rId4" Type="http://schemas.openxmlformats.org/officeDocument/2006/relationships/hyperlink" Target="https://github.com/sbekhterev/OTUS_DB-2025/blob/main/HW4/k8s/db-pv.yaml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33125" y="1534950"/>
            <a:ext cx="75843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Создание БД центрального офиса сети магазинов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27375"/>
            <a:ext cx="2407800" cy="378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90000"/>
              </a:lnSpc>
            </a:pPr>
            <a:r>
              <a:rPr lang="ru-RU" b="1" dirty="0"/>
              <a:t>Базы данных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7603B-EBF6-489D-B341-85D54476A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564626"/>
          </a:xfrm>
        </p:spPr>
        <p:txBody>
          <a:bodyPr/>
          <a:lstStyle/>
          <a:p>
            <a:r>
              <a:rPr lang="ru-RU" dirty="0"/>
              <a:t>Особенности БД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45903-C51B-43D1-BC24-1EF9945F7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990600"/>
            <a:ext cx="8520600" cy="3852269"/>
          </a:xfrm>
        </p:spPr>
        <p:txBody>
          <a:bodyPr/>
          <a:lstStyle/>
          <a:p>
            <a:r>
              <a:rPr lang="ru-RU" dirty="0"/>
              <a:t>Существует две последовательности (</a:t>
            </a:r>
            <a:r>
              <a:rPr lang="en-US" dirty="0"/>
              <a:t>Sequence</a:t>
            </a:r>
            <a:r>
              <a:rPr lang="ru-RU" dirty="0"/>
              <a:t>), соответственно для разных схем. Это позволяет не отвлекается на генерацию </a:t>
            </a:r>
            <a:r>
              <a:rPr lang="en-US" dirty="0"/>
              <a:t>ID</a:t>
            </a:r>
            <a:endParaRPr lang="ru-RU" dirty="0"/>
          </a:p>
          <a:p>
            <a:r>
              <a:rPr lang="ru-RU" dirty="0"/>
              <a:t>Все таблицы имеют связи между собой (один к одному, много к одному), это позволяет контролировать целостность данных</a:t>
            </a:r>
          </a:p>
          <a:p>
            <a:r>
              <a:rPr lang="ru-RU" dirty="0"/>
              <a:t>Таблицы подразумевающие большие объёмы данных (товары, чеки, кассиры) имеют индексы</a:t>
            </a:r>
          </a:p>
          <a:p>
            <a:r>
              <a:rPr lang="ru-RU" dirty="0"/>
              <a:t>Т.к. база данных подразумевает построение отчётов справочники адресов, кассиров имеют индексы по текстовым полям.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1803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E7B7F-F0E8-4C90-90C8-03BFA80DE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673323"/>
          </a:xfrm>
        </p:spPr>
        <p:txBody>
          <a:bodyPr/>
          <a:lstStyle/>
          <a:p>
            <a:r>
              <a:rPr lang="ru-RU" dirty="0"/>
              <a:t>Связь с внешним миром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87A8B-6C9D-4DAA-BFC0-B875A1E59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1004047"/>
            <a:ext cx="8520600" cy="1567703"/>
          </a:xfrm>
        </p:spPr>
        <p:txBody>
          <a:bodyPr>
            <a:normAutofit fontScale="92500"/>
          </a:bodyPr>
          <a:lstStyle/>
          <a:p>
            <a:pPr marL="133350" indent="0">
              <a:buNone/>
            </a:pPr>
            <a:r>
              <a:rPr lang="ru-RU" dirty="0"/>
              <a:t>Основная идея: получение данных о товарах осуществляется </a:t>
            </a:r>
            <a:r>
              <a:rPr lang="en-US" dirty="0"/>
              <a:t>json</a:t>
            </a:r>
            <a:r>
              <a:rPr lang="ru-RU" dirty="0"/>
              <a:t>. Импорт осуществляется с использованием хранимой процедуры:</a:t>
            </a:r>
          </a:p>
          <a:p>
            <a:pPr marL="133350" indent="0">
              <a:buNone/>
            </a:pPr>
            <a:r>
              <a:rPr lang="en-US" dirty="0">
                <a:hlinkClick r:id="rId2"/>
              </a:rPr>
              <a:t>https://github.com/sbekhterev/OTUS_DB-2025/blob/main/HW5/sql/PROCEDURE_dic.Products_add.sql</a:t>
            </a:r>
            <a:endParaRPr lang="ru-RU" dirty="0"/>
          </a:p>
          <a:p>
            <a:pPr marL="133350" indent="0">
              <a:buNone/>
            </a:pPr>
            <a:r>
              <a:rPr lang="ru-RU" dirty="0"/>
              <a:t>Пример </a:t>
            </a:r>
            <a:r>
              <a:rPr lang="en-US" dirty="0"/>
              <a:t>json: https://github.com/sbekhterev/OTUS_DB-2025/blob/poject/HW5/sql/products.json</a:t>
            </a:r>
          </a:p>
          <a:p>
            <a:pPr marL="13335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8844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1E9A5-5AF5-4CA8-95B1-C20148B5A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659876"/>
          </a:xfrm>
        </p:spPr>
        <p:txBody>
          <a:bodyPr/>
          <a:lstStyle/>
          <a:p>
            <a:r>
              <a:rPr lang="ru-RU" dirty="0"/>
              <a:t>Возможности хранимой процедуры: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EC4582-3195-4891-8586-BE4BC660B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1085850"/>
            <a:ext cx="8520600" cy="3757019"/>
          </a:xfrm>
        </p:spPr>
        <p:txBody>
          <a:bodyPr/>
          <a:lstStyle/>
          <a:p>
            <a:r>
              <a:rPr lang="ru-RU" dirty="0"/>
              <a:t>Валидация </a:t>
            </a:r>
            <a:r>
              <a:rPr lang="en-US" dirty="0"/>
              <a:t>json</a:t>
            </a:r>
            <a:endParaRPr lang="ru-RU" dirty="0"/>
          </a:p>
          <a:p>
            <a:r>
              <a:rPr lang="ru-RU" dirty="0"/>
              <a:t>Возможность пропускать уже вставленные данные</a:t>
            </a:r>
          </a:p>
          <a:p>
            <a:r>
              <a:rPr lang="ru-RU" dirty="0"/>
              <a:t>Несколько групп товаров для одного товара</a:t>
            </a:r>
          </a:p>
        </p:txBody>
      </p:sp>
    </p:spTree>
    <p:extLst>
      <p:ext uri="{BB962C8B-B14F-4D97-AF65-F5344CB8AC3E}">
        <p14:creationId xmlns:p14="http://schemas.microsoft.com/office/powerpoint/2010/main" val="4144177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E755F-89D7-4261-A678-B3B56D77B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659876"/>
          </a:xfrm>
        </p:spPr>
        <p:txBody>
          <a:bodyPr/>
          <a:lstStyle/>
          <a:p>
            <a:r>
              <a:rPr lang="ru-RU" dirty="0"/>
              <a:t>Получение смен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C4AD4-1C8A-4E93-B9B4-2DDC4F9C7D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990600"/>
            <a:ext cx="8520600" cy="3852269"/>
          </a:xfrm>
        </p:spPr>
        <p:txBody>
          <a:bodyPr/>
          <a:lstStyle/>
          <a:p>
            <a:r>
              <a:rPr lang="ru-RU" dirty="0"/>
              <a:t>Данные с касс так же приходят в формате </a:t>
            </a:r>
            <a:r>
              <a:rPr lang="en-US" dirty="0"/>
              <a:t>json.</a:t>
            </a:r>
            <a:endParaRPr lang="ru-RU" dirty="0"/>
          </a:p>
          <a:p>
            <a:r>
              <a:rPr lang="en-US" dirty="0">
                <a:hlinkClick r:id="rId2"/>
              </a:rPr>
              <a:t>https://github.com/sbekhterev/OTUS_DB-2025/blob/main/HW5/sql/PROCEDURE_data_Cheque_add.sql</a:t>
            </a:r>
            <a:endParaRPr lang="ru-RU" dirty="0"/>
          </a:p>
          <a:p>
            <a:r>
              <a:rPr lang="ru-RU" dirty="0"/>
              <a:t>При первом чеке происходит открытие смены.</a:t>
            </a:r>
          </a:p>
          <a:p>
            <a:r>
              <a:rPr lang="ru-RU" dirty="0"/>
              <a:t>Так же проверятся номер ФН в базе, и если на кассе он был заменён, данные в справочнике обновляются</a:t>
            </a:r>
          </a:p>
          <a:p>
            <a:r>
              <a:rPr lang="ru-RU" dirty="0"/>
              <a:t>Пример </a:t>
            </a:r>
            <a:r>
              <a:rPr lang="en-US" dirty="0"/>
              <a:t>json:</a:t>
            </a:r>
            <a:r>
              <a:rPr lang="ru-RU" dirty="0"/>
              <a:t> </a:t>
            </a:r>
            <a:r>
              <a:rPr lang="en-US" dirty="0"/>
              <a:t>https://github.com/sbekhterev/OTUS_DB-2025/blob/poject/HW5/sql/Cheque.json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8026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13" name="Google Shape;213;p42"/>
          <p:cNvGraphicFramePr/>
          <p:nvPr>
            <p:extLst>
              <p:ext uri="{D42A27DB-BD31-4B8C-83A1-F6EECF244321}">
                <p14:modId xmlns:p14="http://schemas.microsoft.com/office/powerpoint/2010/main" val="3136388960"/>
              </p:ext>
            </p:extLst>
          </p:nvPr>
        </p:nvGraphicFramePr>
        <p:xfrm>
          <a:off x="952500" y="1718400"/>
          <a:ext cx="7239000" cy="3379891"/>
        </p:xfrm>
        <a:graphic>
          <a:graphicData uri="http://schemas.openxmlformats.org/drawingml/2006/table">
            <a:tbl>
              <a:tblPr>
                <a:noFill/>
                <a:tableStyleId>{CE0F13CB-E5DC-468A-9DF4-0921273EC861}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78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"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Познакомился с контейнеризацией. 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Лучше понял внутреннею работу </a:t>
                      </a:r>
                      <a:r>
                        <a:rPr lang="en-US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PostgreSQL</a:t>
                      </a: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63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Получил практику в написании хранимых процедур. При генерации тестовых данных, например, потренировался в генерации случайных данных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63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"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Контейнеризация, </a:t>
                      </a:r>
                      <a:r>
                        <a:rPr lang="ru-RU" sz="1600" dirty="0" err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микросервисы</a:t>
                      </a:r>
                      <a:r>
                        <a:rPr lang="ru-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 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29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7" name="Google Shape;227;p43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228" name="Google Shape;22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29" name="Google Shape;229;p43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>
              <a:buSzPts val="1100"/>
            </a:pPr>
            <a:r>
              <a:rPr lang="ru" sz="3000" dirty="0"/>
              <a:t>Тема:</a:t>
            </a:r>
            <a:r>
              <a:rPr lang="ru" sz="3000" dirty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Создание БД центрального офиса сети магазинов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Бехтерев Сергей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31932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Инженер 3-й линии технической поддержки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B14D61-AD66-461C-BD37-852621F379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1" t="20313" r="4308" b="8976"/>
          <a:stretch/>
        </p:blipFill>
        <p:spPr>
          <a:xfrm>
            <a:off x="760887" y="1862172"/>
            <a:ext cx="2522943" cy="24561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1457534652"/>
              </p:ext>
            </p:extLst>
          </p:nvPr>
        </p:nvGraphicFramePr>
        <p:xfrm>
          <a:off x="952500" y="2382125"/>
          <a:ext cx="7239000" cy="2547727"/>
        </p:xfrm>
        <a:graphic>
          <a:graphicData uri="http://schemas.openxmlformats.org/drawingml/2006/table">
            <a:tbl>
              <a:tblPr>
                <a:noFill/>
                <a:tableStyleId>{CE0F13CB-E5DC-468A-9DF4-0921273EC861}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37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Разработать структуру БД</a:t>
                      </a: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7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Запустить сервер базы данных в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k8s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7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Создать структуру БД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369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"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Написать хранимые процедуры для добавления товаров, чеков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93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создание базы данных центрального офиса сети магазинов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использовались: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3040309665"/>
              </p:ext>
            </p:extLst>
          </p:nvPr>
        </p:nvGraphicFramePr>
        <p:xfrm>
          <a:off x="766869" y="1079627"/>
          <a:ext cx="7239000" cy="3982570"/>
        </p:xfrm>
        <a:graphic>
          <a:graphicData uri="http://schemas.openxmlformats.org/drawingml/2006/table">
            <a:tbl>
              <a:tblPr>
                <a:noFill/>
                <a:tableStyleId>{CE0F13CB-E5DC-468A-9DF4-0921273EC861}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40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lang="en-US"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развёртывания сервера БД был использован сервис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microk8s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 базе виртуальной машины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VirtualBox.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Переносимость, администрирование.</a:t>
                      </a:r>
                      <a:endParaRPr lang="en-US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PostgresSQL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 качестве сервера БД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17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проектирования БД был использован сервис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dbdiagram.io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 Визуализация, скрипты создания БД 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17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работы с адресами был использован сервис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DaData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(https://dadata.ru/)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82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JSON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работы с внешними системами (чеки, товары) 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82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659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3000" dirty="0"/>
              <a:t>Работа с </a:t>
            </a:r>
            <a:r>
              <a:rPr lang="en-US" sz="3200" dirty="0"/>
              <a:t>microk8s</a:t>
            </a:r>
            <a:endParaRPr sz="3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1E0A2B-E02F-40B1-B7EB-736EB45274DD}"/>
              </a:ext>
            </a:extLst>
          </p:cNvPr>
          <p:cNvSpPr txBox="1"/>
          <p:nvPr/>
        </p:nvSpPr>
        <p:spPr>
          <a:xfrm>
            <a:off x="500550" y="990704"/>
            <a:ext cx="820689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1. Сервис входит в поставку серверной версии </a:t>
            </a:r>
            <a:r>
              <a:rPr lang="en-US" dirty="0" err="1"/>
              <a:t>Ubunutu</a:t>
            </a:r>
            <a:r>
              <a:rPr lang="en-US" dirty="0"/>
              <a:t> (</a:t>
            </a:r>
            <a:r>
              <a:rPr lang="ru-RU" dirty="0"/>
              <a:t>была использована версия </a:t>
            </a:r>
            <a:r>
              <a:rPr lang="en-US" dirty="0"/>
              <a:t>24.04.1 LTS</a:t>
            </a:r>
            <a:r>
              <a:rPr lang="ru-RU" dirty="0"/>
              <a:t>)</a:t>
            </a:r>
          </a:p>
          <a:p>
            <a:r>
              <a:rPr lang="ru-RU" dirty="0"/>
              <a:t>2. Для развёртывания были созданы манифесты:</a:t>
            </a:r>
          </a:p>
          <a:p>
            <a:r>
              <a:rPr lang="ru-RU" dirty="0"/>
              <a:t>	</a:t>
            </a:r>
            <a:r>
              <a:rPr lang="en-US" dirty="0">
                <a:hlinkClick r:id="rId3"/>
              </a:rPr>
              <a:t>https://github.com/sbekhterev/OTUS_DB-2025/blob/main/HW4/k8s/db.yaml</a:t>
            </a:r>
            <a:r>
              <a:rPr lang="ru-RU" dirty="0"/>
              <a:t> - основной файл с описанием создания контейнера </a:t>
            </a:r>
            <a:r>
              <a:rPr lang="en-US" dirty="0"/>
              <a:t>Postgres</a:t>
            </a:r>
          </a:p>
          <a:p>
            <a:r>
              <a:rPr lang="en-US" dirty="0"/>
              <a:t>	</a:t>
            </a:r>
            <a:r>
              <a:rPr lang="en-US" dirty="0">
                <a:hlinkClick r:id="rId4"/>
              </a:rPr>
              <a:t>https://github.com/sbekhterev/OTUS_DB-2025/blob/main/HW4/k8s/db-pv.yaml</a:t>
            </a:r>
            <a:r>
              <a:rPr lang="en-US" dirty="0"/>
              <a:t> </a:t>
            </a:r>
            <a:r>
              <a:rPr lang="ru-RU" dirty="0"/>
              <a:t>и </a:t>
            </a:r>
          </a:p>
          <a:p>
            <a:r>
              <a:rPr lang="ru-RU" dirty="0"/>
              <a:t>	</a:t>
            </a:r>
            <a:r>
              <a:rPr lang="en-US" dirty="0">
                <a:hlinkClick r:id="rId5"/>
              </a:rPr>
              <a:t>https://github.com/sbekhterev/OTUS_DB-2025/blob/main/HW4/k8s/db-pvc.yaml</a:t>
            </a:r>
            <a:r>
              <a:rPr lang="ru-RU" dirty="0"/>
              <a:t> для создания точек монтирования файлов базы данных</a:t>
            </a:r>
          </a:p>
          <a:p>
            <a:r>
              <a:rPr lang="ru-RU" dirty="0"/>
              <a:t>	</a:t>
            </a:r>
            <a:r>
              <a:rPr lang="en-US" dirty="0">
                <a:hlinkClick r:id="rId6"/>
              </a:rPr>
              <a:t>https://github.com/sbekhterev/OTUS_DB-2025/blob/main/HW4/k8s/dbi-pv.yaml</a:t>
            </a:r>
            <a:r>
              <a:rPr lang="ru-RU" dirty="0"/>
              <a:t> и </a:t>
            </a:r>
          </a:p>
          <a:p>
            <a:r>
              <a:rPr lang="ru-RU" dirty="0"/>
              <a:t>	</a:t>
            </a:r>
            <a:r>
              <a:rPr lang="en-US" dirty="0">
                <a:hlinkClick r:id="rId7"/>
              </a:rPr>
              <a:t>https://github.com/sbekhterev/OTUS_DB-2025/blob/main/HW4/k8s/dbi-pvc.yaml</a:t>
            </a:r>
            <a:r>
              <a:rPr lang="ru-RU" dirty="0"/>
              <a:t> для хранения файлов схемы индексирования</a:t>
            </a:r>
          </a:p>
          <a:p>
            <a:r>
              <a:rPr lang="ru-RU" dirty="0"/>
              <a:t>При необходимости, индексы можно перенести на более быстрое устройство.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AFE7A-FC2C-4456-A8F3-4A2930072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739064"/>
          </a:xfrm>
        </p:spPr>
        <p:txBody>
          <a:bodyPr/>
          <a:lstStyle/>
          <a:p>
            <a:r>
              <a:rPr lang="ru-RU" dirty="0"/>
              <a:t>Схема базы данных </a:t>
            </a:r>
            <a:r>
              <a:rPr lang="ru-RU" sz="1100" dirty="0"/>
              <a:t>(</a:t>
            </a:r>
            <a:r>
              <a:rPr lang="en-US" sz="1100" dirty="0"/>
              <a:t>https://dbdiagram.io/d/store-chain-68a4e3efec93249d1e5721ff</a:t>
            </a:r>
            <a:r>
              <a:rPr lang="ru-RU" sz="1100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7B7077-BF16-41FE-A928-E74F1BACD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1893"/>
            <a:ext cx="9144000" cy="419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600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01504-58FD-4471-A81D-726EC0C1A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649417"/>
          </a:xfrm>
        </p:spPr>
        <p:txBody>
          <a:bodyPr/>
          <a:lstStyle/>
          <a:p>
            <a:r>
              <a:rPr lang="ru-RU" dirty="0"/>
              <a:t>Основная идея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938087-58C7-4E18-A079-49110DD791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1069789"/>
            <a:ext cx="8520600" cy="1749612"/>
          </a:xfrm>
        </p:spPr>
        <p:txBody>
          <a:bodyPr/>
          <a:lstStyle/>
          <a:p>
            <a:r>
              <a:rPr lang="ru-RU" dirty="0"/>
              <a:t>Т.к. данная БД является БД головного офиса сети магазина, то основная её задача – это справочная информация для филиалов. Так же сбор данных о продажах.</a:t>
            </a:r>
          </a:p>
          <a:p>
            <a:r>
              <a:rPr lang="ru-RU" dirty="0"/>
              <a:t>Используется две схемы:</a:t>
            </a:r>
          </a:p>
          <a:p>
            <a:pPr lvl="1"/>
            <a:r>
              <a:rPr lang="ru-RU" dirty="0"/>
              <a:t>Схема словарей. Со справочниками магазинов, товаров, кассиров и т.д.</a:t>
            </a:r>
          </a:p>
          <a:p>
            <a:pPr lvl="1"/>
            <a:r>
              <a:rPr lang="ru-RU" dirty="0"/>
              <a:t>Схема данных. Содержит данные о продажах с торговых точек</a:t>
            </a:r>
          </a:p>
        </p:txBody>
      </p:sp>
    </p:spTree>
    <p:extLst>
      <p:ext uri="{BB962C8B-B14F-4D97-AF65-F5344CB8AC3E}">
        <p14:creationId xmlns:p14="http://schemas.microsoft.com/office/powerpoint/2010/main" val="4029242388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1866</TotalTime>
  <Words>752</Words>
  <Application>Microsoft Office PowerPoint</Application>
  <PresentationFormat>On-screen Show (16:9)</PresentationFormat>
  <Paragraphs>92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Roboto</vt:lpstr>
      <vt:lpstr>Roboto Medium</vt:lpstr>
      <vt:lpstr>Courier New</vt:lpstr>
      <vt:lpstr>Arial</vt:lpstr>
      <vt:lpstr>Светлая тема</vt:lpstr>
      <vt:lpstr>Светлая тема</vt:lpstr>
      <vt:lpstr>Светлая тема</vt:lpstr>
      <vt:lpstr>PowerPoint Presentation</vt:lpstr>
      <vt:lpstr>Меня хорошо видно &amp; слышно?</vt:lpstr>
      <vt:lpstr>Защита проекта Тема: Создание БД центрального офиса сети магазинов</vt:lpstr>
      <vt:lpstr>План защиты</vt:lpstr>
      <vt:lpstr>PowerPoint Presentation</vt:lpstr>
      <vt:lpstr>Какие технологии использовались: </vt:lpstr>
      <vt:lpstr>Работа с microk8s</vt:lpstr>
      <vt:lpstr>Схема базы данных (https://dbdiagram.io/d/store-chain-68a4e3efec93249d1e5721ff)</vt:lpstr>
      <vt:lpstr>Основная идея</vt:lpstr>
      <vt:lpstr>Особенности БД</vt:lpstr>
      <vt:lpstr>Связь с внешним миром</vt:lpstr>
      <vt:lpstr>Возможности хранимой процедуры:</vt:lpstr>
      <vt:lpstr>Получение смен</vt:lpstr>
      <vt:lpstr>Выводы </vt:lpstr>
      <vt:lpstr>PowerPoint Presentation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Bekhterev, Sergei</cp:lastModifiedBy>
  <cp:revision>19</cp:revision>
  <dcterms:modified xsi:type="dcterms:W3CDTF">2026-01-15T16:22:57Z</dcterms:modified>
</cp:coreProperties>
</file>